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10" r:id="rId12"/>
    <p:sldId id="307" r:id="rId13"/>
    <p:sldId id="31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6" autoAdjust="0"/>
    <p:restoredTop sz="96395" autoAdjust="0"/>
  </p:normalViewPr>
  <p:slideViewPr>
    <p:cSldViewPr>
      <p:cViewPr varScale="1">
        <p:scale>
          <a:sx n="104" d="100"/>
          <a:sy n="104" d="100"/>
        </p:scale>
        <p:origin x="16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43D97-555F-45D1-90A4-B352226A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in </a:t>
            </a:r>
            <a:r>
              <a:rPr lang="en-US" dirty="0" err="1" smtClean="0"/>
              <a:t>rpart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F5AF8-985A-4404-B426-51ED8CE30F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E46E-283F-4DBD-BA48-78EF5A39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1A8-9A5A-4D32-95F7-B370CA7D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F13-7001-4453-AC2B-58CD7470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A1F3-07EF-41F2-8EBD-ADE4F17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A447-5B75-426A-B84F-E2337CDC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6D3D-F039-46FE-901B-461335D9B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FCA0-69FF-4EFD-AFCD-5D7A62F2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3C6A-6B4C-44E0-944B-24208F22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ECED-6F8D-4DE7-968E-D472D281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29F4-76A9-4506-99A0-CCAF52C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1C5-0A7E-4343-8CC2-CD57DEE1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C21D7-C407-473D-96EA-EA8BE93C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61137" y="45583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covariates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704" y="316418"/>
            <a:ext cx="1600200" cy="5687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Build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Uncertainty Maps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316418"/>
            <a:ext cx="1443470" cy="8625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 or 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 Data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360334" y="629515"/>
            <a:ext cx="1239299" cy="2046993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Predictive Map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189361" y="1490529"/>
            <a:ext cx="1224293" cy="3099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3"/>
          </p:cNvCxnSpPr>
          <p:nvPr/>
        </p:nvCxnSpPr>
        <p:spPr>
          <a:xfrm rot="10800000">
            <a:off x="4851836" y="744597"/>
            <a:ext cx="863164" cy="308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Model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43945" y="746137"/>
            <a:ext cx="7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304738" y="747679"/>
            <a:ext cx="69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</a:t>
            </a:r>
          </a:p>
          <a:p>
            <a:r>
              <a:rPr lang="en-US" sz="1200" dirty="0" smtClean="0"/>
              <a:t>Prep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5804" y="905116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Summarize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" idx="2"/>
            <a:endCxn id="76" idx="3"/>
          </p:cNvCxnSpPr>
          <p:nvPr/>
        </p:nvCxnSpPr>
        <p:spPr>
          <a:xfrm rot="5400000">
            <a:off x="5525616" y="2279407"/>
            <a:ext cx="3944407" cy="11559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Predicted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Validate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988647" y="455259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5994121" y="168176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Outputs</a:t>
            </a:r>
            <a:endParaRPr lang="en-US" sz="1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Repeated</a:t>
            </a:r>
          </a:p>
          <a:p>
            <a:r>
              <a:rPr lang="en-US" sz="1400" dirty="0" smtClean="0"/>
              <a:t>Over and Over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6490" y="447227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1"/>
          </p:cNvCxnSpPr>
          <p:nvPr/>
        </p:nvCxnSpPr>
        <p:spPr>
          <a:xfrm>
            <a:off x="2237189" y="735994"/>
            <a:ext cx="823948" cy="86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Processes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 Data</a:t>
            </a:r>
            <a:endParaRPr lang="en-US" sz="16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801507" y="16468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 split?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400800" y="3516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May be the same data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Randomize parameters</a:t>
            </a:r>
            <a:endParaRPr lang="en-US" sz="1200" dirty="0"/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Jackknifing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Trying all combinations of covariates</a:t>
            </a:r>
          </a:p>
          <a:p>
            <a:pPr lvl="1"/>
            <a:r>
              <a:rPr lang="en-US" dirty="0" smtClean="0"/>
              <a:t>Given covariates 1,2,3</a:t>
            </a:r>
          </a:p>
          <a:p>
            <a:pPr lvl="1"/>
            <a:r>
              <a:rPr lang="en-US" dirty="0" smtClean="0"/>
              <a:t>Try:</a:t>
            </a:r>
          </a:p>
          <a:p>
            <a:pPr lvl="2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2"/>
            <a:r>
              <a:rPr lang="en-US" dirty="0" smtClean="0"/>
              <a:t>3</a:t>
            </a:r>
          </a:p>
          <a:p>
            <a:pPr lvl="2"/>
            <a:r>
              <a:rPr lang="en-US" dirty="0" smtClean="0"/>
              <a:t>1,2</a:t>
            </a:r>
          </a:p>
          <a:p>
            <a:pPr lvl="2"/>
            <a:r>
              <a:rPr lang="en-US" dirty="0" smtClean="0"/>
              <a:t>1,3</a:t>
            </a:r>
          </a:p>
          <a:p>
            <a:pPr lvl="2"/>
            <a:r>
              <a:rPr lang="en-US" dirty="0" smtClean="0"/>
              <a:t>2,3</a:t>
            </a:r>
          </a:p>
          <a:p>
            <a:pPr lvl="2"/>
            <a:r>
              <a:rPr lang="en-US" dirty="0" smtClean="0"/>
              <a:t>1,2, 3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545962"/>
            <a:ext cx="5334000" cy="2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0960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covariates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Build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Uncertainty Maps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76200"/>
            <a:ext cx="2286000" cy="597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 or 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 Data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468751" y="737932"/>
            <a:ext cx="1085529" cy="1983930"/>
          </a:xfrm>
          <a:prstGeom prst="bentConnector3">
            <a:avLst>
              <a:gd name="adj1" fmla="val 5953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Predictive Map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297778" y="1535883"/>
            <a:ext cx="1070523" cy="373023"/>
          </a:xfrm>
          <a:prstGeom prst="bentConnector3">
            <a:avLst>
              <a:gd name="adj1" fmla="val 6047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0"/>
          </p:cNvCxnSpPr>
          <p:nvPr/>
        </p:nvCxnSpPr>
        <p:spPr>
          <a:xfrm rot="10800000" flipV="1">
            <a:off x="4019550" y="375190"/>
            <a:ext cx="2457450" cy="234409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Model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34000" y="381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Qualify, Prep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057400" y="381000"/>
            <a:ext cx="1061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 Prep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Summarize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Predicted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Validate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Outputs</a:t>
            </a:r>
            <a:endParaRPr lang="en-US" sz="1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Repeated</a:t>
            </a:r>
          </a:p>
          <a:p>
            <a:r>
              <a:rPr lang="en-US" sz="1400" dirty="0" smtClean="0"/>
              <a:t>Over and Over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" y="76200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0"/>
          </p:cNvCxnSpPr>
          <p:nvPr/>
        </p:nvCxnSpPr>
        <p:spPr>
          <a:xfrm>
            <a:off x="2019299" y="364967"/>
            <a:ext cx="2000251" cy="244633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Processes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 Data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Randomize parameters</a:t>
            </a:r>
            <a:endParaRPr lang="en-US" sz="1200" dirty="0"/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4114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Sensitivity</a:t>
            </a:r>
          </a:p>
          <a:p>
            <a:pPr algn="ctr"/>
            <a:r>
              <a:rPr lang="en-US" sz="1200" dirty="0" smtClean="0"/>
              <a:t> Testing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4114800" y="14478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Cross-Validation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800600" y="76200"/>
            <a:ext cx="838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Jackknife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3600" y="3657600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Monte-Carlo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0" y="1905000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Injection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086600" y="4876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</a:t>
            </a:r>
          </a:p>
          <a:p>
            <a:pPr algn="ctr"/>
            <a:r>
              <a:rPr lang="en-US" sz="1200" dirty="0" smtClean="0"/>
              <a:t>Injection</a:t>
            </a:r>
            <a:endParaRPr lang="en-US" sz="1200" dirty="0"/>
          </a:p>
        </p:txBody>
      </p:sp>
      <p:cxnSp>
        <p:nvCxnSpPr>
          <p:cNvPr id="66" name="Elbow Connector 65"/>
          <p:cNvCxnSpPr>
            <a:stCxn id="4" idx="3"/>
            <a:endCxn id="76" idx="3"/>
          </p:cNvCxnSpPr>
          <p:nvPr/>
        </p:nvCxnSpPr>
        <p:spPr>
          <a:xfrm>
            <a:off x="4914899" y="898367"/>
            <a:ext cx="2004935" cy="3931229"/>
          </a:xfrm>
          <a:prstGeom prst="bentConnector3">
            <a:avLst>
              <a:gd name="adj1" fmla="val 13635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45720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covariates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704" y="316418"/>
            <a:ext cx="1600200" cy="5687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Build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Uncertainty Maps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316418"/>
            <a:ext cx="1443470" cy="8625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 or 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 Data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360334" y="629515"/>
            <a:ext cx="1239299" cy="2046993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Predictive Map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189361" y="1490529"/>
            <a:ext cx="1224293" cy="3099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3"/>
          </p:cNvCxnSpPr>
          <p:nvPr/>
        </p:nvCxnSpPr>
        <p:spPr>
          <a:xfrm rot="10800000">
            <a:off x="4762500" y="745967"/>
            <a:ext cx="952501" cy="17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Model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43945" y="746137"/>
            <a:ext cx="7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215401" y="749049"/>
            <a:ext cx="69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</a:t>
            </a:r>
          </a:p>
          <a:p>
            <a:r>
              <a:rPr lang="en-US" sz="1200" dirty="0" smtClean="0"/>
              <a:t>Prep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5804" y="905116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Summarize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" idx="2"/>
            <a:endCxn id="76" idx="3"/>
          </p:cNvCxnSpPr>
          <p:nvPr/>
        </p:nvCxnSpPr>
        <p:spPr>
          <a:xfrm rot="5400000">
            <a:off x="5525616" y="2279407"/>
            <a:ext cx="3944407" cy="11559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Predicted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Validate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988647" y="455259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5994121" y="168176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Outputs</a:t>
            </a:r>
            <a:endParaRPr lang="en-US" sz="1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Repeated</a:t>
            </a:r>
          </a:p>
          <a:p>
            <a:r>
              <a:rPr lang="en-US" sz="1400" dirty="0" smtClean="0"/>
              <a:t>Over and Over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153" y="448597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1"/>
          </p:cNvCxnSpPr>
          <p:nvPr/>
        </p:nvCxnSpPr>
        <p:spPr>
          <a:xfrm>
            <a:off x="2147852" y="737364"/>
            <a:ext cx="823948" cy="86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Processes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 Data</a:t>
            </a:r>
            <a:endParaRPr lang="en-US" sz="16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801507" y="16468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 split?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400800" y="3516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May be the same data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Randomize parameters</a:t>
            </a:r>
            <a:endParaRPr lang="en-US" sz="1200" dirty="0"/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4114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Sensitivity</a:t>
            </a:r>
          </a:p>
          <a:p>
            <a:pPr algn="ctr"/>
            <a:r>
              <a:rPr lang="en-US" sz="1200" dirty="0" smtClean="0"/>
              <a:t> Testing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810000" y="19050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Cross-Validation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800600" y="381000"/>
            <a:ext cx="838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Jackknife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3600" y="3657600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Monte-Carlo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0" y="1905000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Injection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086600" y="4876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</a:t>
            </a:r>
          </a:p>
          <a:p>
            <a:pPr algn="ctr"/>
            <a:r>
              <a:rPr lang="en-US" sz="1200" dirty="0" smtClean="0"/>
              <a:t>Injection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88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Data Drives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(true/false): GLM w/Logistic</a:t>
            </a:r>
          </a:p>
          <a:p>
            <a:r>
              <a:rPr lang="en-US" dirty="0" smtClean="0"/>
              <a:t>Linear: Linear regression</a:t>
            </a:r>
          </a:p>
          <a:p>
            <a:r>
              <a:rPr lang="en-US" dirty="0" smtClean="0"/>
              <a:t>Categorical: CART w/Classification</a:t>
            </a:r>
          </a:p>
          <a:p>
            <a:r>
              <a:rPr lang="en-US" dirty="0" smtClean="0"/>
              <a:t>Logarithmic or exponential:</a:t>
            </a:r>
          </a:p>
          <a:p>
            <a:pPr lvl="1"/>
            <a:r>
              <a:rPr lang="en-US" dirty="0"/>
              <a:t>Non-uniform residuals: General </a:t>
            </a:r>
            <a:r>
              <a:rPr lang="en-US" dirty="0" smtClean="0"/>
              <a:t>LM?</a:t>
            </a:r>
            <a:endParaRPr lang="en-US" dirty="0"/>
          </a:p>
          <a:p>
            <a:pPr lvl="1"/>
            <a:r>
              <a:rPr lang="en-US" dirty="0" smtClean="0"/>
              <a:t>Homoscedastic: GAM</a:t>
            </a:r>
          </a:p>
          <a:p>
            <a:r>
              <a:rPr lang="en-US" dirty="0" smtClean="0"/>
              <a:t>Other continuous: GAM</a:t>
            </a:r>
          </a:p>
          <a:p>
            <a:r>
              <a:rPr lang="en-US" dirty="0" smtClean="0"/>
              <a:t>More to 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7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45720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covariates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704" y="316418"/>
            <a:ext cx="1600200" cy="5687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Build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Uncertainty Maps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316418"/>
            <a:ext cx="1443470" cy="8625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 or 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 Data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360334" y="629515"/>
            <a:ext cx="1239299" cy="2046993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Predictive Map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189361" y="1490529"/>
            <a:ext cx="1224293" cy="3099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3"/>
          </p:cNvCxnSpPr>
          <p:nvPr/>
        </p:nvCxnSpPr>
        <p:spPr>
          <a:xfrm rot="10800000">
            <a:off x="4762500" y="745967"/>
            <a:ext cx="952501" cy="17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Model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43945" y="746137"/>
            <a:ext cx="7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215401" y="749049"/>
            <a:ext cx="69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</a:t>
            </a:r>
          </a:p>
          <a:p>
            <a:r>
              <a:rPr lang="en-US" sz="1200" dirty="0" smtClean="0"/>
              <a:t>Prep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5804" y="905116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Summarize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" idx="2"/>
            <a:endCxn id="76" idx="3"/>
          </p:cNvCxnSpPr>
          <p:nvPr/>
        </p:nvCxnSpPr>
        <p:spPr>
          <a:xfrm rot="5400000">
            <a:off x="5525616" y="2279407"/>
            <a:ext cx="3944407" cy="11559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Predicted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Validate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988647" y="455259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5994121" y="168176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Outputs</a:t>
            </a:r>
            <a:endParaRPr lang="en-US" sz="1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Repeated</a:t>
            </a:r>
          </a:p>
          <a:p>
            <a:r>
              <a:rPr lang="en-US" sz="1400" dirty="0" smtClean="0"/>
              <a:t>Over and Over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153" y="448597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1"/>
          </p:cNvCxnSpPr>
          <p:nvPr/>
        </p:nvCxnSpPr>
        <p:spPr>
          <a:xfrm>
            <a:off x="2147852" y="737364"/>
            <a:ext cx="823948" cy="86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Processes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 Data</a:t>
            </a:r>
            <a:endParaRPr lang="en-US" sz="16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801507" y="16468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 split?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400800" y="3516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May be the same data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Randomize parameters</a:t>
            </a:r>
            <a:endParaRPr lang="en-US" sz="1200" dirty="0"/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4114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Sensitivity</a:t>
            </a:r>
          </a:p>
          <a:p>
            <a:pPr algn="ctr"/>
            <a:r>
              <a:rPr lang="en-US" sz="1200" dirty="0" smtClean="0"/>
              <a:t> Testing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810000" y="19050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Cross-Validation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800600" y="381000"/>
            <a:ext cx="838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Jackknife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3600" y="3657600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Monte-Carlo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0" y="1905000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Injection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086600" y="4876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</a:t>
            </a:r>
          </a:p>
          <a:p>
            <a:pPr algn="ctr"/>
            <a:r>
              <a:rPr lang="en-US" sz="1200" dirty="0" smtClean="0"/>
              <a:t>Injection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7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the data into training (build model) and test (validate) data sets</a:t>
            </a:r>
          </a:p>
          <a:p>
            <a:r>
              <a:rPr lang="en-US" dirty="0"/>
              <a:t>Leave-p-out cross-validation</a:t>
            </a:r>
          </a:p>
          <a:p>
            <a:pPr lvl="1"/>
            <a:r>
              <a:rPr lang="en-US" dirty="0" smtClean="0"/>
              <a:t>Validate on p samples, train on remainder</a:t>
            </a:r>
          </a:p>
          <a:p>
            <a:pPr lvl="1"/>
            <a:r>
              <a:rPr lang="en-US" dirty="0" smtClean="0"/>
              <a:t>Repeated for all combinations of p</a:t>
            </a:r>
          </a:p>
          <a:p>
            <a:r>
              <a:rPr lang="en-US" dirty="0"/>
              <a:t>Non-exhaustive </a:t>
            </a:r>
            <a:r>
              <a:rPr lang="en-US" dirty="0" smtClean="0"/>
              <a:t>cross-validation</a:t>
            </a:r>
          </a:p>
          <a:p>
            <a:pPr lvl="1"/>
            <a:r>
              <a:rPr lang="en-US" dirty="0"/>
              <a:t>Leave-p-out </a:t>
            </a:r>
            <a:r>
              <a:rPr lang="en-US" dirty="0" smtClean="0"/>
              <a:t>cross-validation but only on a subset of possible combinations</a:t>
            </a:r>
          </a:p>
          <a:p>
            <a:pPr lvl="1"/>
            <a:r>
              <a:rPr lang="en-US" dirty="0" smtClean="0"/>
              <a:t>Randomly splitting into 30% test and 70% training is common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K-fold Cross 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Break the data into K sections</a:t>
                </a:r>
              </a:p>
              <a:p>
                <a:r>
                  <a:rPr lang="en-US" dirty="0" smtClean="0"/>
                  <a:t>Test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Training remainder</a:t>
                </a:r>
              </a:p>
              <a:p>
                <a:r>
                  <a:rPr lang="en-US" dirty="0" smtClean="0"/>
                  <a:t>Repeat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10-fold is common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92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696200" y="278651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5398" y="316751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7002" y="3537686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6200" y="3918686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7804" y="4317332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7002" y="4698332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5087353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398" y="5468353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6200" y="585737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5398" y="623837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6858000" y="3167514"/>
            <a:ext cx="609600" cy="34518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33125" y="4698332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96754" y="2786514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4" idx="1"/>
          </p:cNvCxnSpPr>
          <p:nvPr/>
        </p:nvCxnSpPr>
        <p:spPr>
          <a:xfrm>
            <a:off x="6604677" y="2971180"/>
            <a:ext cx="1091523" cy="5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Drawing N samples from the sample data (with replacement)</a:t>
            </a:r>
          </a:p>
          <a:p>
            <a:r>
              <a:rPr lang="en-US" dirty="0" smtClean="0"/>
              <a:t>Building the model</a:t>
            </a:r>
          </a:p>
          <a:p>
            <a:r>
              <a:rPr lang="en-US" dirty="0" smtClean="0"/>
              <a:t>Repeating the process over and 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samples drawn from the data with replacement</a:t>
            </a:r>
          </a:p>
          <a:p>
            <a:r>
              <a:rPr lang="en-US" dirty="0" smtClean="0"/>
              <a:t>Repeated to create many trees</a:t>
            </a:r>
          </a:p>
          <a:p>
            <a:pPr lvl="1"/>
            <a:r>
              <a:rPr lang="en-US" dirty="0" smtClean="0"/>
              <a:t>A “random forest”</a:t>
            </a:r>
          </a:p>
          <a:p>
            <a:r>
              <a:rPr lang="en-US" dirty="0" smtClean="0"/>
              <a:t>“Splits” are selected based on the most common splits in all the trees</a:t>
            </a:r>
          </a:p>
          <a:p>
            <a:r>
              <a:rPr lang="en-US" dirty="0" smtClean="0"/>
              <a:t>Bootstrap aggregation or “Bagging”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set of weak learners create a single strong learner</a:t>
            </a:r>
            <a:r>
              <a:rPr lang="en-US" dirty="0" smtClean="0"/>
              <a:t>? (Wikipedia)</a:t>
            </a:r>
          </a:p>
          <a:p>
            <a:pPr lvl="1"/>
            <a:r>
              <a:rPr lang="en-US" dirty="0" smtClean="0"/>
              <a:t>Lots of “simple” trees used to create a really complex tree</a:t>
            </a:r>
          </a:p>
          <a:p>
            <a:r>
              <a:rPr lang="en-US" dirty="0"/>
              <a:t>"convex potential boosters cannot withstand random classification noise</a:t>
            </a:r>
            <a:r>
              <a:rPr lang="en-US" dirty="0" smtClean="0"/>
              <a:t>,“	</a:t>
            </a:r>
          </a:p>
          <a:p>
            <a:pPr lvl="1"/>
            <a:r>
              <a:rPr lang="en-US" dirty="0"/>
              <a:t>2008 Phillip Long (at Google) and Rocco A. </a:t>
            </a:r>
            <a:r>
              <a:rPr lang="en-US" dirty="0" err="1"/>
              <a:t>Servedio</a:t>
            </a:r>
            <a:r>
              <a:rPr lang="en-US" dirty="0"/>
              <a:t> (Columbia University) </a:t>
            </a:r>
          </a:p>
        </p:txBody>
      </p:sp>
    </p:spTree>
    <p:extLst>
      <p:ext uri="{BB962C8B-B14F-4D97-AF65-F5344CB8AC3E}">
        <p14:creationId xmlns:p14="http://schemas.microsoft.com/office/powerpoint/2010/main" val="13473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Regression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BRTs combine thousands of trees to reduce deviance from the data</a:t>
            </a:r>
          </a:p>
          <a:p>
            <a:r>
              <a:rPr lang="en-US" dirty="0" smtClean="0"/>
              <a:t>Currently popular</a:t>
            </a:r>
          </a:p>
          <a:p>
            <a:r>
              <a:rPr lang="en-US" dirty="0" smtClean="0"/>
              <a:t>More on this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324584"/>
            <a:ext cx="3505200" cy="45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655" y="1066800"/>
            <a:ext cx="7924800" cy="5638800"/>
          </a:xfrm>
        </p:spPr>
        <p:txBody>
          <a:bodyPr/>
          <a:lstStyle/>
          <a:p>
            <a:r>
              <a:rPr lang="en-US" dirty="0" smtClean="0"/>
              <a:t>Injecting small amounts of “noise” into our data to see the effect on the model parameters.</a:t>
            </a:r>
          </a:p>
          <a:p>
            <a:pPr lvl="1"/>
            <a:r>
              <a:rPr lang="en-US" dirty="0" smtClean="0"/>
              <a:t>Plant</a:t>
            </a:r>
          </a:p>
          <a:p>
            <a:r>
              <a:rPr lang="en-US" dirty="0" smtClean="0"/>
              <a:t>The same approach can be used to model the impact of uncertainty on our model outputs and to make uncertainty maps</a:t>
            </a:r>
          </a:p>
          <a:p>
            <a:r>
              <a:rPr lang="en-US" dirty="0" smtClean="0"/>
              <a:t>Note: I call this noise injection to separate it from sensitivity testing for model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638</Words>
  <Application>Microsoft Office PowerPoint</Application>
  <PresentationFormat>On-screen Show (4:3)</PresentationFormat>
  <Paragraphs>230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Cambria Math</vt:lpstr>
      <vt:lpstr>Default Design</vt:lpstr>
      <vt:lpstr>PowerPoint Presentation</vt:lpstr>
      <vt:lpstr>PowerPoint Presentation</vt:lpstr>
      <vt:lpstr>Cross-Validation</vt:lpstr>
      <vt:lpstr>K-fold Cross Validation</vt:lpstr>
      <vt:lpstr>Bootstrapping</vt:lpstr>
      <vt:lpstr>Random Forest</vt:lpstr>
      <vt:lpstr>Boosting</vt:lpstr>
      <vt:lpstr>Boosted Regression Trees</vt:lpstr>
      <vt:lpstr>Sensitivity Testing</vt:lpstr>
      <vt:lpstr>Jackknifing</vt:lpstr>
      <vt:lpstr>PowerPoint Presentation</vt:lpstr>
      <vt:lpstr>PowerPoint Presentation</vt:lpstr>
      <vt:lpstr>Response Data Drives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163</cp:revision>
  <dcterms:created xsi:type="dcterms:W3CDTF">2008-05-04T17:53:48Z</dcterms:created>
  <dcterms:modified xsi:type="dcterms:W3CDTF">2020-03-08T18:04:27Z</dcterms:modified>
</cp:coreProperties>
</file>